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8"/>
  </p:notesMasterIdLst>
  <p:sldIdLst>
    <p:sldId id="258" r:id="rId2"/>
    <p:sldId id="257" r:id="rId3"/>
    <p:sldId id="259" r:id="rId4"/>
    <p:sldId id="260" r:id="rId5"/>
    <p:sldId id="270" r:id="rId6"/>
    <p:sldId id="262" r:id="rId7"/>
    <p:sldId id="275" r:id="rId8"/>
    <p:sldId id="264" r:id="rId9"/>
    <p:sldId id="271" r:id="rId10"/>
    <p:sldId id="272" r:id="rId11"/>
    <p:sldId id="273" r:id="rId12"/>
    <p:sldId id="265" r:id="rId13"/>
    <p:sldId id="274" r:id="rId14"/>
    <p:sldId id="267" r:id="rId15"/>
    <p:sldId id="261" r:id="rId16"/>
    <p:sldId id="263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6517" autoAdjust="0"/>
  </p:normalViewPr>
  <p:slideViewPr>
    <p:cSldViewPr>
      <p:cViewPr varScale="1">
        <p:scale>
          <a:sx n="115" d="100"/>
          <a:sy n="115" d="100"/>
        </p:scale>
        <p:origin x="1182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8D2A59B-BFA0-40D4-BE0A-3252FA1CE6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94FEFE-6ACE-49D5-B3F6-D2443362364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284DEC-8552-4BB9-9C06-DE62447CDC9E}" type="datetimeFigureOut">
              <a:rPr lang="en-US" smtClean="0"/>
              <a:t>1/5/2020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4367CDA-8102-4BDE-B13C-37BD80B21D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5361F5B-62E4-4C47-BC55-64F76D74D5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C5384F-DD29-4408-9A65-815B900DF1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C27819-EC2F-4975-B4C9-6F1B609F70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D59914-02D8-4B39-98B4-1AA792E59F6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0" y="3505200"/>
            <a:ext cx="9144000" cy="3352800"/>
          </a:xfrm>
          <a:prstGeom prst="rect">
            <a:avLst/>
          </a:prstGeom>
          <a:solidFill>
            <a:srgbClr val="DCDC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5" name="Rectangle 8"/>
          <p:cNvSpPr>
            <a:spLocks noChangeArrowheads="1"/>
          </p:cNvSpPr>
          <p:nvPr userDrawn="1"/>
        </p:nvSpPr>
        <p:spPr bwMode="auto">
          <a:xfrm flipV="1">
            <a:off x="0" y="3429000"/>
            <a:ext cx="9144000" cy="76200"/>
          </a:xfrm>
          <a:prstGeom prst="rect">
            <a:avLst/>
          </a:prstGeom>
          <a:solidFill>
            <a:srgbClr val="CE08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6" name="Picture 9"/>
          <p:cNvPicPr>
            <a:picLocks noChangeAspect="1" noChangeArrowheads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381000"/>
            <a:ext cx="2955925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 descr="CC tagline 1color K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048000"/>
            <a:ext cx="2590800" cy="20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4191000"/>
            <a:ext cx="7772400" cy="838200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181600"/>
            <a:ext cx="6400800" cy="6858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2174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B2A704-26EA-4033-8F24-7ED56464CB4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1963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0" y="3505200"/>
            <a:ext cx="9144000" cy="3352800"/>
          </a:xfrm>
          <a:prstGeom prst="rect">
            <a:avLst/>
          </a:prstGeom>
          <a:solidFill>
            <a:srgbClr val="DCDC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5" name="Rectangle 8"/>
          <p:cNvSpPr>
            <a:spLocks noChangeArrowheads="1"/>
          </p:cNvSpPr>
          <p:nvPr userDrawn="1"/>
        </p:nvSpPr>
        <p:spPr bwMode="auto">
          <a:xfrm flipV="1">
            <a:off x="0" y="3429000"/>
            <a:ext cx="9144000" cy="76200"/>
          </a:xfrm>
          <a:prstGeom prst="rect">
            <a:avLst/>
          </a:prstGeom>
          <a:solidFill>
            <a:srgbClr val="CE08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6" name="Picture 9"/>
          <p:cNvPicPr>
            <a:picLocks noChangeAspect="1" noChangeArrowheads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381000"/>
            <a:ext cx="2955925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 descr="CC tagline 1color K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048000"/>
            <a:ext cx="2590800" cy="20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4191000"/>
            <a:ext cx="7772400" cy="838200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181600"/>
            <a:ext cx="6400800" cy="6858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90805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490132-CC37-4B24-8956-579F0E88D0A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8822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38300"/>
            <a:ext cx="7239000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0" y="6400800"/>
            <a:ext cx="1600200" cy="30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95600" y="6400800"/>
            <a:ext cx="2895600" cy="3206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/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924800" y="6400800"/>
            <a:ext cx="990600" cy="3206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87490E3-111E-4C7B-ABAC-50C5099A2EFB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/>
          </a:p>
        </p:txBody>
      </p:sp>
      <p:sp>
        <p:nvSpPr>
          <p:cNvPr id="1033" name="Rectangle 7"/>
          <p:cNvSpPr>
            <a:spLocks noChangeArrowheads="1"/>
          </p:cNvSpPr>
          <p:nvPr userDrawn="1"/>
        </p:nvSpPr>
        <p:spPr bwMode="auto">
          <a:xfrm>
            <a:off x="2590800" y="-33338"/>
            <a:ext cx="6553200" cy="1219201"/>
          </a:xfrm>
          <a:prstGeom prst="rect">
            <a:avLst/>
          </a:prstGeom>
          <a:solidFill>
            <a:srgbClr val="DCDC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1031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3025"/>
            <a:ext cx="1479550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5" name="Rectangle 10"/>
          <p:cNvSpPr>
            <a:spLocks noChangeArrowheads="1"/>
          </p:cNvSpPr>
          <p:nvPr userDrawn="1"/>
        </p:nvSpPr>
        <p:spPr bwMode="auto">
          <a:xfrm flipV="1">
            <a:off x="0" y="1219200"/>
            <a:ext cx="9144000" cy="76200"/>
          </a:xfrm>
          <a:prstGeom prst="rect">
            <a:avLst/>
          </a:prstGeom>
          <a:solidFill>
            <a:srgbClr val="CE08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3" name="Title Placeholder 2"/>
          <p:cNvSpPr>
            <a:spLocks noGrp="1" noChangeArrowheads="1"/>
          </p:cNvSpPr>
          <p:nvPr>
            <p:ph type="title"/>
          </p:nvPr>
        </p:nvSpPr>
        <p:spPr bwMode="auto">
          <a:xfrm>
            <a:off x="2895600" y="304800"/>
            <a:ext cx="6019800" cy="65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" name="AutoShape 11"/>
          <p:cNvSpPr>
            <a:spLocks noChangeAspect="1" noChangeArrowheads="1"/>
          </p:cNvSpPr>
          <p:nvPr/>
        </p:nvSpPr>
        <p:spPr bwMode="auto">
          <a:xfrm>
            <a:off x="668338" y="133350"/>
            <a:ext cx="125412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987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MS PGothic" pitchFamily="3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MS PGothic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MS PGothic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MS PGothic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MS PGothic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CA0824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CA0824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CA0824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CA0824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ngimg.com/download/11557" TargetMode="Externa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ngimg.com/download/11557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ngimg.com/download/11557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rprogramming.net/read-csv-in-r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s.norton.com/internetsecurity-iot-what-is-a-honeypot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ngimg.com/download/11557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theconversation.com/securing-web-browsing-protecting-the-tor-network-5684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685800" y="4038600"/>
            <a:ext cx="7772400" cy="838200"/>
          </a:xfrm>
        </p:spPr>
        <p:txBody>
          <a:bodyPr/>
          <a:lstStyle/>
          <a:p>
            <a:pPr eaLnBrk="1" hangingPunct="1"/>
            <a:br>
              <a:rPr lang="en-US" altLang="en-US" dirty="0"/>
            </a:br>
            <a:r>
              <a:rPr lang="en-US" altLang="en-US" dirty="0"/>
              <a:t>Homework Presentation</a:t>
            </a:r>
            <a:br>
              <a:rPr lang="en-US" altLang="en-US" dirty="0"/>
            </a:br>
            <a:r>
              <a:rPr lang="en-US" altLang="en-US" dirty="0"/>
              <a:t>Week 2—Datasets</a:t>
            </a:r>
            <a:br>
              <a:rPr lang="en-US" altLang="en-US" dirty="0"/>
            </a:br>
            <a:r>
              <a:rPr lang="en-US" altLang="en-US" sz="2000" dirty="0"/>
              <a:t>May 20, 2019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4099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Mark A. Russo</a:t>
            </a:r>
          </a:p>
        </p:txBody>
      </p:sp>
    </p:spTree>
    <p:extLst>
      <p:ext uri="{BB962C8B-B14F-4D97-AF65-F5344CB8AC3E}">
        <p14:creationId xmlns:p14="http://schemas.microsoft.com/office/powerpoint/2010/main" val="369116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C39D7-9D67-4AD4-AD96-77D0910CA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“Look at a specific data set”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B4F574-89E0-44CA-AF52-82C6D7E89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B2A704-26EA-4033-8F24-7ED56464CB4B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95F9F6-EAFE-4ED6-9D69-362A4C9365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66" r="21667" b="26699"/>
          <a:stretch/>
        </p:blipFill>
        <p:spPr>
          <a:xfrm>
            <a:off x="1219200" y="1600200"/>
            <a:ext cx="3048000" cy="47942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BABA29-072A-4995-BCB4-B09E583B2082}"/>
              </a:ext>
            </a:extLst>
          </p:cNvPr>
          <p:cNvSpPr txBox="1"/>
          <p:nvPr/>
        </p:nvSpPr>
        <p:spPr>
          <a:xfrm>
            <a:off x="4299759" y="2590800"/>
            <a:ext cx="3211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From Console: </a:t>
            </a:r>
            <a:br>
              <a:rPr lang="en-US" b="1" dirty="0"/>
            </a:br>
            <a:r>
              <a:rPr lang="en-US" b="1" dirty="0"/>
              <a:t>“Chicken weight” data set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B6E080-4D89-455B-A645-F85868E44A10}"/>
              </a:ext>
            </a:extLst>
          </p:cNvPr>
          <p:cNvCxnSpPr>
            <a:cxnSpLocks/>
          </p:cNvCxnSpPr>
          <p:nvPr/>
        </p:nvCxnSpPr>
        <p:spPr>
          <a:xfrm>
            <a:off x="685800" y="3429000"/>
            <a:ext cx="6096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8433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25465-CDEE-4E88-9794-30D421571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Pane layout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A4646A-2681-4B64-95ED-DDB7B382C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B2A704-26EA-4033-8F24-7ED56464CB4B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8B4CC0-0C96-4D4D-A3BF-A1651C4E4D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66" r="25000" b="30028"/>
          <a:stretch/>
        </p:blipFill>
        <p:spPr>
          <a:xfrm>
            <a:off x="1066800" y="1435257"/>
            <a:ext cx="2362200" cy="49655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599A52-A0DF-4940-9019-60BE69E1C556}"/>
              </a:ext>
            </a:extLst>
          </p:cNvPr>
          <p:cNvSpPr txBox="1"/>
          <p:nvPr/>
        </p:nvSpPr>
        <p:spPr>
          <a:xfrm>
            <a:off x="3581400" y="1905000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From Pane view: </a:t>
            </a:r>
          </a:p>
          <a:p>
            <a:r>
              <a:rPr lang="en-US" b="1" dirty="0"/>
              <a:t>“Chicken weight” data set</a:t>
            </a:r>
          </a:p>
        </p:txBody>
      </p:sp>
    </p:spTree>
    <p:extLst>
      <p:ext uri="{BB962C8B-B14F-4D97-AF65-F5344CB8AC3E}">
        <p14:creationId xmlns:p14="http://schemas.microsoft.com/office/powerpoint/2010/main" val="519863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F87FB-33C2-4BFB-8932-B830B27A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methods—</a:t>
            </a:r>
            <a:br>
              <a:rPr lang="en-US" dirty="0"/>
            </a:br>
            <a:r>
              <a:rPr lang="en-US" dirty="0"/>
              <a:t>Selected data 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51F6A3-6EEF-4C34-8377-B97FAB67E1A8}"/>
              </a:ext>
            </a:extLst>
          </p:cNvPr>
          <p:cNvSpPr txBox="1"/>
          <p:nvPr/>
        </p:nvSpPr>
        <p:spPr>
          <a:xfrm>
            <a:off x="1752600" y="1616771"/>
            <a:ext cx="2982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Method 2: Via R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793074-8F03-4A3A-8095-73C324D16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B2A704-26EA-4033-8F24-7ED56464CB4B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6DA25-2442-4673-9754-344C35E9C0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3" t="3398" r="10834" b="79202"/>
          <a:stretch/>
        </p:blipFill>
        <p:spPr>
          <a:xfrm>
            <a:off x="495300" y="2320368"/>
            <a:ext cx="1790700" cy="13372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153087-5FBA-4657-99FB-EB7FAFA826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500" r="1667" b="30028"/>
          <a:stretch/>
        </p:blipFill>
        <p:spPr>
          <a:xfrm>
            <a:off x="2425427" y="2209800"/>
            <a:ext cx="6143439" cy="34902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3BAFBD-9ED1-4C40-8F39-212E0EC6F5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390650" y="1616771"/>
            <a:ext cx="419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33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F87FB-33C2-4BFB-8932-B830B27A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methods—</a:t>
            </a:r>
            <a:br>
              <a:rPr lang="en-US" dirty="0"/>
            </a:br>
            <a:r>
              <a:rPr lang="en-US" dirty="0"/>
              <a:t>Selected data 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51F6A3-6EEF-4C34-8377-B97FAB67E1A8}"/>
              </a:ext>
            </a:extLst>
          </p:cNvPr>
          <p:cNvSpPr txBox="1"/>
          <p:nvPr/>
        </p:nvSpPr>
        <p:spPr>
          <a:xfrm>
            <a:off x="1841275" y="1714608"/>
            <a:ext cx="3751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Method 2: Via R Studio 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793074-8F03-4A3A-8095-73C324D16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B2A704-26EA-4033-8F24-7ED56464CB4B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2AB82F-0616-4D19-A59D-8BA027B655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67" r="16667" b="47899"/>
          <a:stretch/>
        </p:blipFill>
        <p:spPr>
          <a:xfrm>
            <a:off x="3685210" y="2209800"/>
            <a:ext cx="4722421" cy="36958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2851BF-F929-40FF-BE1C-BB964ADFF9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422175" y="1714608"/>
            <a:ext cx="419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48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F87FB-33C2-4BFB-8932-B830B27A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methods--Selected </a:t>
            </a:r>
            <a:r>
              <a:rPr lang="en-US" sz="2400" dirty="0"/>
              <a:t>(cont.)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51F6A3-6EEF-4C34-8377-B97FAB67E1A8}"/>
              </a:ext>
            </a:extLst>
          </p:cNvPr>
          <p:cNvSpPr txBox="1"/>
          <p:nvPr/>
        </p:nvSpPr>
        <p:spPr>
          <a:xfrm>
            <a:off x="1219200" y="1676400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Method 3: “Read csv file into R via R”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75D59-FBBB-4F41-9C74-8349BAC47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B2A704-26EA-4033-8F24-7ED56464CB4B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EC428-7AD4-4A54-9E32-291B22DC4F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67" t="3397" r="833" b="46672"/>
          <a:stretch/>
        </p:blipFill>
        <p:spPr>
          <a:xfrm>
            <a:off x="609600" y="2209800"/>
            <a:ext cx="7726673" cy="378292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62AEFD8-4F2E-43AC-8221-78937ED823D3}"/>
              </a:ext>
            </a:extLst>
          </p:cNvPr>
          <p:cNvCxnSpPr>
            <a:cxnSpLocks/>
          </p:cNvCxnSpPr>
          <p:nvPr/>
        </p:nvCxnSpPr>
        <p:spPr>
          <a:xfrm>
            <a:off x="5410200" y="2045732"/>
            <a:ext cx="495300" cy="96209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5616008-D06C-4EF7-9DFF-CF56B333F026}"/>
              </a:ext>
            </a:extLst>
          </p:cNvPr>
          <p:cNvCxnSpPr>
            <a:cxnSpLocks/>
          </p:cNvCxnSpPr>
          <p:nvPr/>
        </p:nvCxnSpPr>
        <p:spPr>
          <a:xfrm flipH="1">
            <a:off x="3069597" y="2061143"/>
            <a:ext cx="2340603" cy="323895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41C4193-F337-45C1-8297-EBDEC64BBA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89016" y="1642043"/>
            <a:ext cx="419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14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9AF62-08BD-4D54-9199-6F88C5BC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 of 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6DF891-32FB-4FB2-B205-FE456FCE1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B2A704-26EA-4033-8F24-7ED56464CB4B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F20265-E92A-4638-8D61-959A046D073A}"/>
              </a:ext>
            </a:extLst>
          </p:cNvPr>
          <p:cNvSpPr txBox="1"/>
          <p:nvPr/>
        </p:nvSpPr>
        <p:spPr>
          <a:xfrm>
            <a:off x="876300" y="1524000"/>
            <a:ext cx="7391400" cy="506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Use IMPORT DATASET feature in R Studio where possible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Don’t forget when you copy a path in Windows with  BACKWARD SLASHES you need to change them to FORWARD SLASHES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 full FILE path should always be surrounded by “QUOTES”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.csv easier to handle than XLS(X) (IMHO)</a:t>
            </a:r>
            <a:endParaRPr lang="en-US" sz="20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read.csv more reliable than </a:t>
            </a:r>
            <a:r>
              <a:rPr lang="en-US" sz="2000" dirty="0" err="1"/>
              <a:t>read.table</a:t>
            </a:r>
            <a:endParaRPr lang="en-US" sz="20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Programming.net.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n.d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read csv in R [Blog post].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Retrieved from </a:t>
            </a:r>
            <a:b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http://rprogramming.net/read-csv-in-r/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977568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79EE9-E553-45B6-99A6-0A321D00A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48F5B5-54E3-4709-9B66-C87DE9B20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B2A704-26EA-4033-8F24-7ED56464CB4B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165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Homework on Datasets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4294967295"/>
          </p:nvPr>
        </p:nvSpPr>
        <p:spPr>
          <a:xfrm>
            <a:off x="1143000" y="1447800"/>
            <a:ext cx="6781800" cy="533400"/>
          </a:xfrm>
        </p:spPr>
        <p:txBody>
          <a:bodyPr/>
          <a:lstStyle/>
          <a:p>
            <a:pPr eaLnBrk="1" hangingPunct="1"/>
            <a:r>
              <a:rPr lang="en-US" altLang="en-US" sz="2400" b="1" dirty="0"/>
              <a:t>Which dataset you chose to analyze?</a:t>
            </a:r>
          </a:p>
          <a:p>
            <a:pPr lvl="1" eaLnBrk="1" hangingPunct="1"/>
            <a:r>
              <a:rPr lang="en-US" altLang="en-US" sz="1600" b="1" u="sng" dirty="0"/>
              <a:t>(2013) AWS Honeypot Attack Data</a:t>
            </a:r>
          </a:p>
          <a:p>
            <a:pPr lvl="2" eaLnBrk="1" hangingPunct="1"/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Kaggle. (2019). Homepage. Retrieved from https://www.kaggle.com</a:t>
            </a:r>
            <a:endParaRPr lang="en-US" altLang="en-US" sz="1600" dirty="0"/>
          </a:p>
          <a:p>
            <a:pPr marL="0" indent="0" eaLnBrk="1" hangingPunct="1">
              <a:buNone/>
            </a:pPr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DA0F24-9D0D-4914-8CE0-FA8CEE09F7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0" t="36685" r="74167" b="15188"/>
          <a:stretch/>
        </p:blipFill>
        <p:spPr>
          <a:xfrm>
            <a:off x="1119554" y="2514599"/>
            <a:ext cx="6515100" cy="23622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82AC87-F245-4F0A-AF7D-D3A3EEA578BF}"/>
              </a:ext>
            </a:extLst>
          </p:cNvPr>
          <p:cNvSpPr txBox="1"/>
          <p:nvPr/>
        </p:nvSpPr>
        <p:spPr>
          <a:xfrm>
            <a:off x="1219933" y="4944561"/>
            <a:ext cx="6704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/>
              <a:t>A </a:t>
            </a:r>
            <a:r>
              <a:rPr lang="en-US" sz="1200" b="1" i="1" u="sng" dirty="0"/>
              <a:t>honeypot</a:t>
            </a:r>
            <a:r>
              <a:rPr lang="en-US" sz="1200" b="1" i="1" dirty="0"/>
              <a:t> is a computer or computer system intended to mimic likely targets of cyberattacks. It can be used to detect attacks or deflect them from a legitimate target. It can also be </a:t>
            </a:r>
            <a:r>
              <a:rPr lang="en-US" sz="1200" b="1" i="1" u="sng" dirty="0"/>
              <a:t>used to gain information about how cybercriminals operate</a:t>
            </a:r>
            <a:r>
              <a:rPr lang="en-US" sz="1200" b="1" i="1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90CEB0-D861-46E1-8111-7FC3A65DA863}"/>
              </a:ext>
            </a:extLst>
          </p:cNvPr>
          <p:cNvSpPr txBox="1"/>
          <p:nvPr/>
        </p:nvSpPr>
        <p:spPr>
          <a:xfrm>
            <a:off x="3886200" y="5605203"/>
            <a:ext cx="47646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Norton. (2019). 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 honeypot?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[Blog post]. Retrieved from </a:t>
            </a:r>
            <a:b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https://us.norton.com/internetsecurity-iot-what-is-a-honeypot.html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B30DDF-80C7-43AB-95CA-95ED5F31B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B2A704-26EA-4033-8F24-7ED56464CB4B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B51FC1-D66D-4116-8798-5B255065F2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77280" y="4902888"/>
            <a:ext cx="419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93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0217C17-4CF2-441B-B25D-3A21A6A079F3}"/>
              </a:ext>
            </a:extLst>
          </p:cNvPr>
          <p:cNvSpPr/>
          <p:nvPr/>
        </p:nvSpPr>
        <p:spPr>
          <a:xfrm>
            <a:off x="685800" y="1447800"/>
            <a:ext cx="77724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b="1" dirty="0"/>
              <a:t>What makes this dataset important?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1600" dirty="0"/>
              <a:t>It shows potential attack vectors </a:t>
            </a:r>
            <a:br>
              <a:rPr lang="en-US" altLang="en-US" sz="1600" dirty="0"/>
            </a:br>
            <a:r>
              <a:rPr lang="en-US" altLang="en-US" sz="1600" dirty="0"/>
              <a:t>(countries: China and Russia based IP address)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1600" dirty="0"/>
              <a:t>Port attacks (port 80, 8080, and </a:t>
            </a:r>
            <a:r>
              <a:rPr lang="en-US" altLang="en-US" sz="1600" b="1" i="1" dirty="0"/>
              <a:t>443 (https)</a:t>
            </a:r>
            <a:r>
              <a:rPr lang="en-US" altLang="en-US" sz="1600" dirty="0"/>
              <a:t>, etc.)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1600" dirty="0"/>
              <a:t>IP addresses for attribution, BUT…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1600" dirty="0"/>
              <a:t>Could “feed” an Artificial Neural Network(ANN) with less-than friendly interlopers AKA “hackers”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D7A336-BB37-4CD2-9C5E-7C82BCC623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70" r="70833" b="3399"/>
          <a:stretch/>
        </p:blipFill>
        <p:spPr>
          <a:xfrm>
            <a:off x="1219200" y="3378018"/>
            <a:ext cx="6705600" cy="302278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63FEF6E-4D02-4E9A-8388-51B6E9064088}"/>
              </a:ext>
            </a:extLst>
          </p:cNvPr>
          <p:cNvSpPr txBox="1">
            <a:spLocks/>
          </p:cNvSpPr>
          <p:nvPr/>
        </p:nvSpPr>
        <p:spPr bwMode="auto">
          <a:xfrm>
            <a:off x="2971800" y="269173"/>
            <a:ext cx="6019800" cy="65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MS PGothic" pitchFamily="34" charset="-128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CA0824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CA0824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CA0824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CA0824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kern="0" dirty="0"/>
              <a:t>Homework on Datasets </a:t>
            </a:r>
            <a:r>
              <a:rPr lang="en-US" altLang="en-US" sz="2400" kern="0" dirty="0"/>
              <a:t>(cont.)</a:t>
            </a:r>
            <a:endParaRPr lang="en-US" altLang="en-US" kern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8A06C1-8725-4C76-96D7-9E440BE97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B2A704-26EA-4033-8F24-7ED56464CB4B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1865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14B9E95-C0CC-4948-B9F1-3E9B8EF492FE}"/>
              </a:ext>
            </a:extLst>
          </p:cNvPr>
          <p:cNvSpPr txBox="1">
            <a:spLocks/>
          </p:cNvSpPr>
          <p:nvPr/>
        </p:nvSpPr>
        <p:spPr bwMode="auto">
          <a:xfrm>
            <a:off x="2971800" y="269173"/>
            <a:ext cx="6019800" cy="65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MS PGothic" pitchFamily="34" charset="-128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CA0824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CA0824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CA0824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CA0824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kern="0" dirty="0"/>
              <a:t>Homework on Datasets </a:t>
            </a:r>
            <a:r>
              <a:rPr lang="en-US" altLang="en-US" sz="2400" kern="0" dirty="0"/>
              <a:t>(cont.)</a:t>
            </a:r>
            <a:endParaRPr lang="en-US" altLang="en-US" kern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3F2F1F-C892-49C6-BF70-5CA9EF9537B4}"/>
              </a:ext>
            </a:extLst>
          </p:cNvPr>
          <p:cNvSpPr/>
          <p:nvPr/>
        </p:nvSpPr>
        <p:spPr>
          <a:xfrm>
            <a:off x="723900" y="1331247"/>
            <a:ext cx="7200900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b="1" dirty="0"/>
              <a:t>What research questions are you asking?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1600" dirty="0"/>
              <a:t>Can I use this to supplement an ANN PREDICTIVE ANALYTICS model/framework to better respond to cyberthreats REAL-TIME?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1600" dirty="0"/>
              <a:t>How many more HONEYPOT datasets would be enough? </a:t>
            </a:r>
            <a:br>
              <a:rPr lang="en-US" altLang="en-US" sz="1600" dirty="0"/>
            </a:br>
            <a:r>
              <a:rPr lang="en-US" altLang="en-US" sz="1600" dirty="0"/>
              <a:t>(Rule of 5? What’s the total “population” of honeypots in the US?)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en-US" sz="1600" dirty="0"/>
              <a:t>Approaching </a:t>
            </a:r>
            <a:r>
              <a:rPr lang="en-US" altLang="en-US" sz="1600" b="1" i="1" dirty="0"/>
              <a:t>population</a:t>
            </a:r>
            <a:r>
              <a:rPr lang="en-US" altLang="en-US" sz="1600" dirty="0"/>
              <a:t> the wrong way; a whole sampling of active hackers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1600" dirty="0"/>
              <a:t>Are other data fields needed? (MAC addresses, other IP bounces, known VPN/proxy/TOR addresses, known whitelists/ blacklists)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93408D-238E-497B-8970-D97CBC291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B2A704-26EA-4033-8F24-7ED56464CB4B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pic>
        <p:nvPicPr>
          <p:cNvPr id="1026" name="Picture 2" descr="Image result for tor">
            <a:extLst>
              <a:ext uri="{FF2B5EF4-FFF2-40B4-BE49-F238E27FC236}">
                <a16:creationId xmlns:a16="http://schemas.microsoft.com/office/drawing/2014/main" id="{AF69AE84-45F2-40C6-8E26-B36E6643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520" y="3997637"/>
            <a:ext cx="3750759" cy="200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BD8481-D7CC-4AF4-BA59-126CDF8184A6}"/>
              </a:ext>
            </a:extLst>
          </p:cNvPr>
          <p:cNvSpPr txBox="1"/>
          <p:nvPr/>
        </p:nvSpPr>
        <p:spPr>
          <a:xfrm>
            <a:off x="2171700" y="3737997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IP Address 1234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351B6A-63FD-4F81-B0EB-F57460BAC66A}"/>
              </a:ext>
            </a:extLst>
          </p:cNvPr>
          <p:cNvSpPr txBox="1"/>
          <p:nvPr/>
        </p:nvSpPr>
        <p:spPr>
          <a:xfrm>
            <a:off x="1447800" y="5718912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IP Address 5678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DEAF9A-4588-4211-B3C1-5665F3A87C90}"/>
              </a:ext>
            </a:extLst>
          </p:cNvPr>
          <p:cNvSpPr txBox="1"/>
          <p:nvPr/>
        </p:nvSpPr>
        <p:spPr>
          <a:xfrm>
            <a:off x="3276600" y="6032194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IP Address 9834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028BAE-0B9B-45A6-8137-23034B3B65D5}"/>
              </a:ext>
            </a:extLst>
          </p:cNvPr>
          <p:cNvSpPr txBox="1"/>
          <p:nvPr/>
        </p:nvSpPr>
        <p:spPr>
          <a:xfrm>
            <a:off x="4572000" y="4454460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Address “seen” IP Address 9834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96CAA6-8944-40BC-8ECE-A565EFD93731}"/>
              </a:ext>
            </a:extLst>
          </p:cNvPr>
          <p:cNvSpPr txBox="1"/>
          <p:nvPr/>
        </p:nvSpPr>
        <p:spPr>
          <a:xfrm>
            <a:off x="4813320" y="5778466"/>
            <a:ext cx="3797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Conversation. (2016, May 17).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Securing web browsing: </a:t>
            </a:r>
            <a:b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Protecting the Tor network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Retrieved from </a:t>
            </a:r>
            <a:b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http://theconversation.com/securing-web-browsing-</a:t>
            </a:r>
            <a:b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</a:b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      protecting-the-tor-network-56840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157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14B9E95-C0CC-4948-B9F1-3E9B8EF492FE}"/>
              </a:ext>
            </a:extLst>
          </p:cNvPr>
          <p:cNvSpPr txBox="1">
            <a:spLocks/>
          </p:cNvSpPr>
          <p:nvPr/>
        </p:nvSpPr>
        <p:spPr bwMode="auto">
          <a:xfrm>
            <a:off x="2971800" y="269173"/>
            <a:ext cx="6019800" cy="65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MS PGothic" pitchFamily="34" charset="-128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CA0824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CA0824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CA0824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CA0824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kern="0" dirty="0"/>
              <a:t>Homework on Datasets </a:t>
            </a:r>
            <a:r>
              <a:rPr lang="en-US" altLang="en-US" sz="2400" kern="0" dirty="0"/>
              <a:t>(cont.)</a:t>
            </a:r>
            <a:endParaRPr lang="en-US" altLang="en-US" kern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3F2F1F-C892-49C6-BF70-5CA9EF9537B4}"/>
              </a:ext>
            </a:extLst>
          </p:cNvPr>
          <p:cNvSpPr/>
          <p:nvPr/>
        </p:nvSpPr>
        <p:spPr>
          <a:xfrm>
            <a:off x="609600" y="1524000"/>
            <a:ext cx="777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b="1" dirty="0"/>
              <a:t>What research questions are you asking? (cont.)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17BC8F-8DA6-4AAD-BD06-6FB2063715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18" t="44817" r="70962" b="6206"/>
          <a:stretch/>
        </p:blipFill>
        <p:spPr>
          <a:xfrm>
            <a:off x="990600" y="2170331"/>
            <a:ext cx="7239000" cy="438286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17F200-70AC-42F7-A773-E63D48716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B2A704-26EA-4033-8F24-7ED56464CB4B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8E1448-D162-4EEF-A087-75194B5E1086}"/>
              </a:ext>
            </a:extLst>
          </p:cNvPr>
          <p:cNvSpPr txBox="1"/>
          <p:nvPr/>
        </p:nvSpPr>
        <p:spPr>
          <a:xfrm>
            <a:off x="4572000" y="5791200"/>
            <a:ext cx="2089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u="sng" dirty="0"/>
              <a:t>Good vs. Bad Guy?</a:t>
            </a:r>
          </a:p>
        </p:txBody>
      </p:sp>
    </p:spTree>
    <p:extLst>
      <p:ext uri="{BB962C8B-B14F-4D97-AF65-F5344CB8AC3E}">
        <p14:creationId xmlns:p14="http://schemas.microsoft.com/office/powerpoint/2010/main" val="3105987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14B9E95-C0CC-4948-B9F1-3E9B8EF492FE}"/>
              </a:ext>
            </a:extLst>
          </p:cNvPr>
          <p:cNvSpPr txBox="1">
            <a:spLocks/>
          </p:cNvSpPr>
          <p:nvPr/>
        </p:nvSpPr>
        <p:spPr bwMode="auto">
          <a:xfrm>
            <a:off x="2971800" y="269173"/>
            <a:ext cx="6019800" cy="65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MS PGothic" pitchFamily="34" charset="-128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CA0824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CA0824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CA0824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CA0824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kern="0" dirty="0"/>
              <a:t>Homework on Datasets </a:t>
            </a:r>
            <a:r>
              <a:rPr lang="en-US" altLang="en-US" sz="2400" kern="0" dirty="0"/>
              <a:t>(cont.)</a:t>
            </a:r>
            <a:endParaRPr lang="en-US" altLang="en-US" kern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55D128-0A2E-4F62-B7E2-FA6BD83C895C}"/>
              </a:ext>
            </a:extLst>
          </p:cNvPr>
          <p:cNvSpPr/>
          <p:nvPr/>
        </p:nvSpPr>
        <p:spPr>
          <a:xfrm>
            <a:off x="609600" y="1600200"/>
            <a:ext cx="79248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b="1" dirty="0"/>
              <a:t>How the dataset applies to a specific business decision?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000" dirty="0"/>
              <a:t>Improve predictive capacity and respond to cyber-threats in real-time (both human and automated)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000" dirty="0"/>
              <a:t>Leverages evolving Big Data capabilities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en-US" sz="2000" b="1" dirty="0"/>
          </a:p>
          <a:p>
            <a:endParaRPr lang="en-US" alt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b="1" dirty="0"/>
              <a:t>Why your analysis would be important and/or how it closes gaps in knowledge?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000" dirty="0"/>
              <a:t>Provide a RT vice NRT capability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000" dirty="0"/>
              <a:t>Would close a gap in limited academic study in this area…however, private-sector may be exploring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en-US" sz="2000" i="1" dirty="0"/>
              <a:t>(a known-unknown)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091E18-FCB8-47AF-A517-E87FE3BF2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B2A704-26EA-4033-8F24-7ED56464CB4B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5304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77E49-4B55-4DFD-A118-D355C3C60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100" y="3200400"/>
            <a:ext cx="6019800" cy="655638"/>
          </a:xfrm>
        </p:spPr>
        <p:txBody>
          <a:bodyPr/>
          <a:lstStyle/>
          <a:p>
            <a:r>
              <a:rPr lang="en-US" dirty="0"/>
              <a:t>Data Importing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00F7AE-4FE3-42BB-B73C-B7B116EC9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B2A704-26EA-4033-8F24-7ED56464CB4B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7874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F87FB-33C2-4BFB-8932-B830B27A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Import method—homework package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51F6A3-6EEF-4C34-8377-B97FAB67E1A8}"/>
              </a:ext>
            </a:extLst>
          </p:cNvPr>
          <p:cNvSpPr txBox="1"/>
          <p:nvPr/>
        </p:nvSpPr>
        <p:spPr>
          <a:xfrm>
            <a:off x="1219200" y="1676400"/>
            <a:ext cx="4628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Method 1: </a:t>
            </a:r>
            <a:r>
              <a:rPr lang="en-US" b="1" dirty="0" err="1"/>
              <a:t>install.packages</a:t>
            </a:r>
            <a:r>
              <a:rPr lang="en-US" b="1" dirty="0"/>
              <a:t>(‘datasets’)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8AF5D-052B-4F27-A7BB-7293C071B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B2A704-26EA-4033-8F24-7ED56464CB4B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CF4668-00B1-4B2A-81B5-DE62BE0B0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83" t="30027" b="27365"/>
          <a:stretch/>
        </p:blipFill>
        <p:spPr>
          <a:xfrm>
            <a:off x="794909" y="2057400"/>
            <a:ext cx="7639046" cy="3810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AB51080-D38D-4EF7-AABE-586E1B20B636}"/>
              </a:ext>
            </a:extLst>
          </p:cNvPr>
          <p:cNvCxnSpPr>
            <a:cxnSpLocks/>
          </p:cNvCxnSpPr>
          <p:nvPr/>
        </p:nvCxnSpPr>
        <p:spPr>
          <a:xfrm>
            <a:off x="304800" y="4038600"/>
            <a:ext cx="6096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52D89F-2FAC-4E09-A5B3-2C63542258F1}"/>
              </a:ext>
            </a:extLst>
          </p:cNvPr>
          <p:cNvCxnSpPr>
            <a:cxnSpLocks/>
          </p:cNvCxnSpPr>
          <p:nvPr/>
        </p:nvCxnSpPr>
        <p:spPr>
          <a:xfrm>
            <a:off x="304800" y="5486400"/>
            <a:ext cx="6096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024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3D1C0-AB2F-4A53-8806-1E190F74E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“Load the default</a:t>
            </a:r>
            <a:br>
              <a:rPr lang="en-US" dirty="0"/>
            </a:br>
            <a:r>
              <a:rPr lang="en-US" dirty="0"/>
              <a:t> data packages”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0D3667-3DE9-4A75-B58F-E37D83A26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B2A704-26EA-4033-8F24-7ED56464CB4B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739490-CBE3-464C-B01C-6350956B0B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72" t="-1" r="16668" b="28226"/>
          <a:stretch/>
        </p:blipFill>
        <p:spPr>
          <a:xfrm>
            <a:off x="1104900" y="1623219"/>
            <a:ext cx="6934200" cy="41148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F3B5498-D2C8-4A60-AF8F-D60596421EC9}"/>
              </a:ext>
            </a:extLst>
          </p:cNvPr>
          <p:cNvCxnSpPr/>
          <p:nvPr/>
        </p:nvCxnSpPr>
        <p:spPr>
          <a:xfrm>
            <a:off x="381000" y="5105400"/>
            <a:ext cx="9144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03576"/>
      </p:ext>
    </p:extLst>
  </p:cSld>
  <p:clrMapOvr>
    <a:masterClrMapping/>
  </p:clrMapOvr>
</p:sld>
</file>

<file path=ppt/theme/theme1.xml><?xml version="1.0" encoding="utf-8"?>
<a:theme xmlns:a="http://schemas.openxmlformats.org/drawingml/2006/main" name="1_CapitolCollege">
  <a:themeElements>
    <a:clrScheme name="CapitolColleg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apitolColleg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apitolColle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itolColleg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itolColleg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itolColleg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itolColleg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itolColleg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itolColleg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itolColleg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itolColleg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itolColleg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itolColleg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itolColleg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Dissertation Powerpoint Template_April2013_GP</Template>
  <TotalTime>4714</TotalTime>
  <Words>662</Words>
  <Application>Microsoft Office PowerPoint</Application>
  <PresentationFormat>On-screen Show (4:3)</PresentationFormat>
  <Paragraphs>76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Times New Roman</vt:lpstr>
      <vt:lpstr>1_CapitolCollege</vt:lpstr>
      <vt:lpstr> Homework Presentation Week 2—Datasets May 20, 2019 </vt:lpstr>
      <vt:lpstr>Homework on Datasets</vt:lpstr>
      <vt:lpstr>PowerPoint Presentation</vt:lpstr>
      <vt:lpstr>PowerPoint Presentation</vt:lpstr>
      <vt:lpstr>PowerPoint Presentation</vt:lpstr>
      <vt:lpstr>PowerPoint Presentation</vt:lpstr>
      <vt:lpstr>Data Importing Methods</vt:lpstr>
      <vt:lpstr>Import method—homework package</vt:lpstr>
      <vt:lpstr>“Load the default  data packages”</vt:lpstr>
      <vt:lpstr>“Look at a specific data set”</vt:lpstr>
      <vt:lpstr>Pane layout</vt:lpstr>
      <vt:lpstr>Import methods— Selected data set</vt:lpstr>
      <vt:lpstr>Import methods— Selected data set</vt:lpstr>
      <vt:lpstr>Import methods--Selected (cont.)</vt:lpstr>
      <vt:lpstr>Observations of R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Homework Presentation</dc:title>
  <dc:creator>Gale Pomper</dc:creator>
  <cp:lastModifiedBy>Mark Russo</cp:lastModifiedBy>
  <cp:revision>37</cp:revision>
  <dcterms:created xsi:type="dcterms:W3CDTF">2019-05-10T02:29:57Z</dcterms:created>
  <dcterms:modified xsi:type="dcterms:W3CDTF">2020-01-06T01:32:26Z</dcterms:modified>
</cp:coreProperties>
</file>